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876" y="-102"/>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 slajda">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sr-Latn-RS" dirty="0"/>
              <a:t>Kliknite i uredite naslov mastera</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r-Latn-RS" dirty="0"/>
              <a:t>Kliknite da biste uredili stil podnaslova mastera</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1/27/2021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pPr/>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vertikaln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t>Kliknite i uredite naslov mastera</a:t>
            </a:r>
            <a:endParaRPr lang="en-US" dirty="0"/>
          </a:p>
        </p:txBody>
      </p:sp>
      <p:sp>
        <p:nvSpPr>
          <p:cNvPr id="3" name="Vertical Text Placeholder 2"/>
          <p:cNvSpPr>
            <a:spLocks noGrp="1"/>
          </p:cNvSpPr>
          <p:nvPr>
            <p:ph type="body" orient="vert" idx="1"/>
          </p:nvPr>
        </p:nvSpPr>
        <p:spPr/>
        <p:txBody>
          <a:bodyPr vert="eaVert"/>
          <a:lstStyle/>
          <a:p>
            <a:pPr lvl="0"/>
            <a:r>
              <a:rPr lang="sr-Latn-RS" dirty="0"/>
              <a:t>Kliknite da biste uredili stilove teksta mastera</a:t>
            </a:r>
          </a:p>
          <a:p>
            <a:pPr lvl="1"/>
            <a:r>
              <a:rPr lang="sr-Latn-RS" dirty="0"/>
              <a:t>Drugi nivo</a:t>
            </a:r>
          </a:p>
          <a:p>
            <a:pPr lvl="2"/>
            <a:r>
              <a:rPr lang="sr-Latn-RS" dirty="0"/>
              <a:t>Treći nivo</a:t>
            </a:r>
          </a:p>
          <a:p>
            <a:pPr lvl="3"/>
            <a:r>
              <a:rPr lang="sr-Latn-RS" dirty="0"/>
              <a:t>Četvrti nivo</a:t>
            </a:r>
          </a:p>
          <a:p>
            <a:pPr lvl="4"/>
            <a:r>
              <a:rPr lang="sr-Latn-RS" dirty="0"/>
              <a:t>Peti nivo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n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sr-Latn-RS" dirty="0"/>
              <a:t>Kliknite i uredite naslov mastera</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sr-Latn-RS" dirty="0"/>
              <a:t>Kliknite da biste uredili stilove teksta mastera</a:t>
            </a:r>
          </a:p>
          <a:p>
            <a:pPr lvl="1"/>
            <a:r>
              <a:rPr lang="sr-Latn-RS" dirty="0"/>
              <a:t>Drugi nivo</a:t>
            </a:r>
          </a:p>
          <a:p>
            <a:pPr lvl="2"/>
            <a:r>
              <a:rPr lang="sr-Latn-RS" dirty="0"/>
              <a:t>Treći nivo</a:t>
            </a:r>
          </a:p>
          <a:p>
            <a:pPr lvl="3"/>
            <a:r>
              <a:rPr lang="sr-Latn-RS" dirty="0"/>
              <a:t>Četvrti nivo</a:t>
            </a:r>
          </a:p>
          <a:p>
            <a:pPr lvl="4"/>
            <a:r>
              <a:rPr lang="sr-Latn-RS" dirty="0"/>
              <a:t>Peti nivo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t>Kliknite i uredite naslov mastera</a:t>
            </a:r>
            <a:endParaRPr lang="en-US" dirty="0"/>
          </a:p>
        </p:txBody>
      </p:sp>
      <p:sp>
        <p:nvSpPr>
          <p:cNvPr id="3" name="Content Placeholder 2"/>
          <p:cNvSpPr>
            <a:spLocks noGrp="1"/>
          </p:cNvSpPr>
          <p:nvPr>
            <p:ph idx="1"/>
          </p:nvPr>
        </p:nvSpPr>
        <p:spPr/>
        <p:txBody>
          <a:bodyPr anchor="t"/>
          <a:lstStyle/>
          <a:p>
            <a:pPr lvl="0"/>
            <a:r>
              <a:rPr lang="sr-Latn-RS" dirty="0"/>
              <a:t>Kliknite da biste uredili stilove teksta mastera</a:t>
            </a:r>
          </a:p>
          <a:p>
            <a:pPr lvl="1"/>
            <a:r>
              <a:rPr lang="sr-Latn-RS" dirty="0"/>
              <a:t>Drugi nivo</a:t>
            </a:r>
          </a:p>
          <a:p>
            <a:pPr lvl="2"/>
            <a:r>
              <a:rPr lang="sr-Latn-RS" dirty="0"/>
              <a:t>Treći nivo</a:t>
            </a:r>
          </a:p>
          <a:p>
            <a:pPr lvl="3"/>
            <a:r>
              <a:rPr lang="sr-Latn-RS" dirty="0"/>
              <a:t>Četvrti nivo</a:t>
            </a:r>
          </a:p>
          <a:p>
            <a:pPr lvl="4"/>
            <a:r>
              <a:rPr lang="sr-Latn-RS" dirty="0"/>
              <a:t>Peti nivo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eljka">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sr-Latn-RS" dirty="0"/>
              <a:t>Kliknite i uredite naslov mastera</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r-Latn-RS" dirty="0"/>
              <a:t>Kliknite da biste uredili stilove teksta mastera</a:t>
            </a:r>
          </a:p>
        </p:txBody>
      </p:sp>
      <p:sp>
        <p:nvSpPr>
          <p:cNvPr id="4" name="Date Placeholder 3"/>
          <p:cNvSpPr>
            <a:spLocks noGrp="1"/>
          </p:cNvSpPr>
          <p:nvPr>
            <p:ph type="dt" sz="half" idx="10"/>
          </p:nvPr>
        </p:nvSpPr>
        <p:spPr/>
        <p:txBody>
          <a:bodyPr/>
          <a:lstStyle/>
          <a:p>
            <a:fld id="{48A87A34-81AB-432B-8DAE-1953F412C126}" type="datetimeFigureOut">
              <a:rPr lang="en-US" dirty="0"/>
              <a:pPr/>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sr-Latn-RS" dirty="0"/>
              <a:t>Kliknite i uredite naslov mastera</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sr-Latn-RS" dirty="0"/>
              <a:t>Kliknite da biste uredili stilove teksta mastera</a:t>
            </a:r>
          </a:p>
          <a:p>
            <a:pPr lvl="1"/>
            <a:r>
              <a:rPr lang="sr-Latn-RS" dirty="0"/>
              <a:t>Drugi nivo</a:t>
            </a:r>
          </a:p>
          <a:p>
            <a:pPr lvl="2"/>
            <a:r>
              <a:rPr lang="sr-Latn-RS" dirty="0"/>
              <a:t>Treći nivo</a:t>
            </a:r>
          </a:p>
          <a:p>
            <a:pPr lvl="3"/>
            <a:r>
              <a:rPr lang="sr-Latn-RS" dirty="0"/>
              <a:t>Četvrti nivo</a:t>
            </a:r>
          </a:p>
          <a:p>
            <a:pPr lvl="4"/>
            <a:r>
              <a:rPr lang="sr-Latn-RS" dirty="0"/>
              <a:t>Peti nivo</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sr-Latn-RS" dirty="0"/>
              <a:t>Kliknite da biste uredili stilove teksta mastera</a:t>
            </a:r>
          </a:p>
          <a:p>
            <a:pPr lvl="1"/>
            <a:r>
              <a:rPr lang="sr-Latn-RS" dirty="0"/>
              <a:t>Drugi nivo</a:t>
            </a:r>
          </a:p>
          <a:p>
            <a:pPr lvl="2"/>
            <a:r>
              <a:rPr lang="sr-Latn-RS" dirty="0"/>
              <a:t>Treći nivo</a:t>
            </a:r>
          </a:p>
          <a:p>
            <a:pPr lvl="3"/>
            <a:r>
              <a:rPr lang="sr-Latn-RS" dirty="0"/>
              <a:t>Četvrti nivo</a:t>
            </a:r>
          </a:p>
          <a:p>
            <a:pPr lvl="4"/>
            <a:r>
              <a:rPr lang="sr-Latn-RS" dirty="0"/>
              <a:t>Peti nivo</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1/27/2021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eđenje">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sr-Latn-RS" dirty="0"/>
              <a:t>Kliknite i uredite naslov mastera</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r-Latn-RS" dirty="0"/>
              <a:t>Kliknite da biste uredili stilove teksta mastera</a:t>
            </a:r>
          </a:p>
        </p:txBody>
      </p:sp>
      <p:sp>
        <p:nvSpPr>
          <p:cNvPr id="4" name="Content Placeholder 3"/>
          <p:cNvSpPr>
            <a:spLocks noGrp="1"/>
          </p:cNvSpPr>
          <p:nvPr>
            <p:ph sz="half" idx="2"/>
          </p:nvPr>
        </p:nvSpPr>
        <p:spPr>
          <a:xfrm>
            <a:off x="1447191" y="2824269"/>
            <a:ext cx="4645152" cy="2644457"/>
          </a:xfrm>
        </p:spPr>
        <p:txBody>
          <a:bodyPr/>
          <a:lstStyle/>
          <a:p>
            <a:pPr lvl="0"/>
            <a:r>
              <a:rPr lang="sr-Latn-RS" dirty="0"/>
              <a:t>Kliknite da biste uredili stilove teksta mastera</a:t>
            </a:r>
          </a:p>
          <a:p>
            <a:pPr lvl="1"/>
            <a:r>
              <a:rPr lang="sr-Latn-RS" dirty="0"/>
              <a:t>Drugi nivo</a:t>
            </a:r>
          </a:p>
          <a:p>
            <a:pPr lvl="2"/>
            <a:r>
              <a:rPr lang="sr-Latn-RS" dirty="0"/>
              <a:t>Treći nivo</a:t>
            </a:r>
          </a:p>
          <a:p>
            <a:pPr lvl="3"/>
            <a:r>
              <a:rPr lang="sr-Latn-RS" dirty="0"/>
              <a:t>Četvrti nivo</a:t>
            </a:r>
          </a:p>
          <a:p>
            <a:pPr lvl="4"/>
            <a:r>
              <a:rPr lang="sr-Latn-RS" dirty="0"/>
              <a:t>Peti nivo</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r-Latn-RS" dirty="0"/>
              <a:t>Kliknite da biste uredili stilove teksta mastera</a:t>
            </a:r>
          </a:p>
        </p:txBody>
      </p:sp>
      <p:sp>
        <p:nvSpPr>
          <p:cNvPr id="6" name="Content Placeholder 5"/>
          <p:cNvSpPr>
            <a:spLocks noGrp="1"/>
          </p:cNvSpPr>
          <p:nvPr>
            <p:ph sz="quarter" idx="4"/>
          </p:nvPr>
        </p:nvSpPr>
        <p:spPr>
          <a:xfrm>
            <a:off x="6412362" y="2821491"/>
            <a:ext cx="4645152" cy="2637371"/>
          </a:xfrm>
        </p:spPr>
        <p:txBody>
          <a:bodyPr/>
          <a:lstStyle/>
          <a:p>
            <a:pPr lvl="0"/>
            <a:r>
              <a:rPr lang="sr-Latn-RS" dirty="0"/>
              <a:t>Kliknite da biste uredili stilove teksta mastera</a:t>
            </a:r>
          </a:p>
          <a:p>
            <a:pPr lvl="1"/>
            <a:r>
              <a:rPr lang="sr-Latn-RS" dirty="0"/>
              <a:t>Drugi nivo</a:t>
            </a:r>
          </a:p>
          <a:p>
            <a:pPr lvl="2"/>
            <a:r>
              <a:rPr lang="sr-Latn-RS" dirty="0"/>
              <a:t>Treći nivo</a:t>
            </a:r>
          </a:p>
          <a:p>
            <a:pPr lvl="3"/>
            <a:r>
              <a:rPr lang="sr-Latn-RS" dirty="0"/>
              <a:t>Četvrti nivo</a:t>
            </a:r>
          </a:p>
          <a:p>
            <a:pPr lvl="4"/>
            <a:r>
              <a:rPr lang="sr-Latn-RS" dirty="0"/>
              <a:t>Peti nivo</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1/27/2021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t>Kliknite i uredite naslov mastera</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1/27/2021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pPr/>
              <a:t>1/27/2021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a natpisom">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sr-Latn-RS" dirty="0"/>
              <a:t>Kliknite i uredite naslov mastera</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sr-Latn-RS" dirty="0"/>
              <a:t>Kliknite da biste uredili stilove teksta mastera</a:t>
            </a:r>
          </a:p>
          <a:p>
            <a:pPr lvl="1"/>
            <a:r>
              <a:rPr lang="sr-Latn-RS" dirty="0"/>
              <a:t>Drugi nivo</a:t>
            </a:r>
          </a:p>
          <a:p>
            <a:pPr lvl="2"/>
            <a:r>
              <a:rPr lang="sr-Latn-RS" dirty="0"/>
              <a:t>Treći nivo</a:t>
            </a:r>
          </a:p>
          <a:p>
            <a:pPr lvl="3"/>
            <a:r>
              <a:rPr lang="sr-Latn-RS" dirty="0"/>
              <a:t>Četvrti nivo</a:t>
            </a:r>
          </a:p>
          <a:p>
            <a:pPr lvl="4"/>
            <a:r>
              <a:rPr lang="sr-Latn-RS" dirty="0"/>
              <a:t>Peti nivo</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r-Latn-RS" dirty="0"/>
              <a:t>Kliknite da biste uredili stilove teksta mastera</a:t>
            </a:r>
          </a:p>
        </p:txBody>
      </p:sp>
      <p:sp>
        <p:nvSpPr>
          <p:cNvPr id="5" name="Date Placeholder 4"/>
          <p:cNvSpPr>
            <a:spLocks noGrp="1"/>
          </p:cNvSpPr>
          <p:nvPr>
            <p:ph type="dt" sz="half" idx="10"/>
          </p:nvPr>
        </p:nvSpPr>
        <p:spPr/>
        <p:txBody>
          <a:bodyPr/>
          <a:lstStyle/>
          <a:p>
            <a:fld id="{48A87A34-81AB-432B-8DAE-1953F412C126}" type="datetimeFigureOut">
              <a:rPr lang="en-US" dirty="0"/>
              <a:pPr/>
              <a:t>1/27/2021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a natpiso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sr-Latn-RS" dirty="0"/>
              <a:t>Kliknite i uredite naslov mastera</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r-Latn-RS" dirty="0"/>
              <a:t>Kliknite na ikonu da dodate sliku</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r-Latn-RS" dirty="0"/>
              <a:t>Kliknite da biste uredili stilove teksta mastera</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1/27/2021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xmlns=""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sr-Latn-RS" dirty="0"/>
              <a:t>Kliknite i uredite naslov mastera</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sr-Latn-RS" dirty="0"/>
              <a:t>Kliknite da biste uredili stilove teksta mastera</a:t>
            </a:r>
          </a:p>
          <a:p>
            <a:pPr lvl="1"/>
            <a:r>
              <a:rPr lang="sr-Latn-RS" dirty="0"/>
              <a:t>Drugi nivo</a:t>
            </a:r>
          </a:p>
          <a:p>
            <a:pPr lvl="2"/>
            <a:r>
              <a:rPr lang="sr-Latn-RS" dirty="0"/>
              <a:t>Treći nivo</a:t>
            </a:r>
          </a:p>
          <a:p>
            <a:pPr lvl="3"/>
            <a:r>
              <a:rPr lang="sr-Latn-RS" dirty="0"/>
              <a:t>Četvrti nivo</a:t>
            </a:r>
          </a:p>
          <a:p>
            <a:pPr lvl="4"/>
            <a:r>
              <a:rPr lang="sr-Latn-RS" dirty="0"/>
              <a:t>Peti nivo</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1/27/2021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412A5053-BA0A-E549-B0BA-F03D0F1B7644}"/>
              </a:ext>
            </a:extLst>
          </p:cNvPr>
          <p:cNvSpPr>
            <a:spLocks noGrp="1"/>
          </p:cNvSpPr>
          <p:nvPr>
            <p:ph type="ctrTitle"/>
          </p:nvPr>
        </p:nvSpPr>
        <p:spPr/>
        <p:txBody>
          <a:bodyPr>
            <a:normAutofit/>
          </a:bodyPr>
          <a:lstStyle/>
          <a:p>
            <a:r>
              <a:rPr lang="sr-Latn-RS"/>
              <a:t>Sveti sava zauvek sa nama </a:t>
            </a:r>
          </a:p>
        </p:txBody>
      </p:sp>
      <p:sp>
        <p:nvSpPr>
          <p:cNvPr id="3" name="Podnaslov 2">
            <a:extLst>
              <a:ext uri="{FF2B5EF4-FFF2-40B4-BE49-F238E27FC236}">
                <a16:creationId xmlns:a16="http://schemas.microsoft.com/office/drawing/2014/main" xmlns="" id="{1B8D8C03-E868-B345-BC51-2C2BC890CE13}"/>
              </a:ext>
            </a:extLst>
          </p:cNvPr>
          <p:cNvSpPr>
            <a:spLocks noGrp="1"/>
          </p:cNvSpPr>
          <p:nvPr>
            <p:ph type="subTitle" idx="1"/>
          </p:nvPr>
        </p:nvSpPr>
        <p:spPr/>
        <p:txBody>
          <a:bodyPr/>
          <a:lstStyle/>
          <a:p>
            <a:r>
              <a:rPr lang="sr-Latn-RS"/>
              <a:t>By 8/1</a:t>
            </a:r>
          </a:p>
          <a:p>
            <a:endParaRPr lang="sr-Latn-RS"/>
          </a:p>
        </p:txBody>
      </p:sp>
      <p:pic>
        <p:nvPicPr>
          <p:cNvPr id="4" name="Slika 4">
            <a:extLst>
              <a:ext uri="{FF2B5EF4-FFF2-40B4-BE49-F238E27FC236}">
                <a16:creationId xmlns:a16="http://schemas.microsoft.com/office/drawing/2014/main" xmlns="" id="{18B5531F-3065-2241-8F43-D31AFACCF545}"/>
              </a:ext>
            </a:extLst>
          </p:cNvPr>
          <p:cNvPicPr>
            <a:picLocks noChangeAspect="1"/>
          </p:cNvPicPr>
          <p:nvPr/>
        </p:nvPicPr>
        <p:blipFill>
          <a:blip r:embed="rId2"/>
          <a:stretch>
            <a:fillRect/>
          </a:stretch>
        </p:blipFill>
        <p:spPr>
          <a:xfrm>
            <a:off x="6610085" y="2723881"/>
            <a:ext cx="2087430" cy="3128701"/>
          </a:xfrm>
          <a:prstGeom prst="rect">
            <a:avLst/>
          </a:prstGeom>
        </p:spPr>
      </p:pic>
    </p:spTree>
    <p:extLst>
      <p:ext uri="{BB962C8B-B14F-4D97-AF65-F5344CB8AC3E}">
        <p14:creationId xmlns:p14="http://schemas.microsoft.com/office/powerpoint/2010/main" xmlns="" val="40771229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D454ED3F-2318-DA42-AFCB-99A398BE1BAC}"/>
              </a:ext>
            </a:extLst>
          </p:cNvPr>
          <p:cNvSpPr>
            <a:spLocks noGrp="1"/>
          </p:cNvSpPr>
          <p:nvPr>
            <p:ph type="title"/>
          </p:nvPr>
        </p:nvSpPr>
        <p:spPr/>
        <p:txBody>
          <a:bodyPr/>
          <a:lstStyle/>
          <a:p>
            <a:r>
              <a:rPr lang="sr-Latn-RS"/>
              <a:t>Sveti sava kao ktitor </a:t>
            </a:r>
          </a:p>
        </p:txBody>
      </p:sp>
      <p:sp>
        <p:nvSpPr>
          <p:cNvPr id="3" name="Čuvar mesta za sadržaj 2">
            <a:extLst>
              <a:ext uri="{FF2B5EF4-FFF2-40B4-BE49-F238E27FC236}">
                <a16:creationId xmlns:a16="http://schemas.microsoft.com/office/drawing/2014/main" xmlns="" id="{FC91472C-EA2A-0A49-84ED-F721B421D05C}"/>
              </a:ext>
            </a:extLst>
          </p:cNvPr>
          <p:cNvSpPr>
            <a:spLocks noGrp="1"/>
          </p:cNvSpPr>
          <p:nvPr>
            <p:ph idx="1"/>
          </p:nvPr>
        </p:nvSpPr>
        <p:spPr>
          <a:xfrm>
            <a:off x="1451579" y="1998026"/>
            <a:ext cx="9603275" cy="4395629"/>
          </a:xfrm>
        </p:spPr>
        <p:txBody>
          <a:bodyPr/>
          <a:lstStyle/>
          <a:p>
            <a:r>
              <a:rPr lang="sr-Latn-RS"/>
              <a:t>Sveti Sava i Simeona su brinuli i o nekoliko drugih svetogorski manastira oni su postali ktitori:  </a:t>
            </a:r>
            <a:r>
              <a:rPr lang="sr-Latn-RS" b="1"/>
              <a:t>IVIRONA, VELIKE LAVRE  </a:t>
            </a:r>
            <a:r>
              <a:rPr lang="sr-Latn-RS"/>
              <a:t>i crkve u </a:t>
            </a:r>
            <a:r>
              <a:rPr lang="sr-Latn-RS" b="1"/>
              <a:t>Kareji.</a:t>
            </a:r>
          </a:p>
          <a:p>
            <a:r>
              <a:rPr lang="sr-Latn-RS"/>
              <a:t>Nekoliko meseci  nakon što se Savin otac zamonašio, zajednicki su otpočeli posao na osnivanju opustelog manastira na Svetoj gori. Da bi izveli ovakav poduhvat trebalo im je odobrenje. Prilikom obilaska Svete gore zapazili su opusteli grčki manastir Hilandar i odlučili su da ga obnove.</a:t>
            </a:r>
          </a:p>
          <a:p>
            <a:r>
              <a:rPr lang="sr-Latn-RS"/>
              <a:t>U Solunu je Sava dao veliki prilog manastiru </a:t>
            </a:r>
            <a:r>
              <a:rPr lang="sr-Latn-RS" b="1"/>
              <a:t>BOGORODICE EVERGETIDE </a:t>
            </a:r>
            <a:r>
              <a:rPr lang="sr-Latn-RS"/>
              <a:t>. U važnom centru pravoslavnom monaštva u Solunu Sava je bio ktitor manastira Filokala tu je boravio tokom svojih poseta Solunu.</a:t>
            </a:r>
          </a:p>
        </p:txBody>
      </p:sp>
    </p:spTree>
    <p:extLst>
      <p:ext uri="{BB962C8B-B14F-4D97-AF65-F5344CB8AC3E}">
        <p14:creationId xmlns:p14="http://schemas.microsoft.com/office/powerpoint/2010/main" xmlns="" val="1532817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45CB9EAF-7406-ED4C-B359-6B47AA44A228}"/>
              </a:ext>
            </a:extLst>
          </p:cNvPr>
          <p:cNvSpPr>
            <a:spLocks noGrp="1"/>
          </p:cNvSpPr>
          <p:nvPr>
            <p:ph type="title"/>
          </p:nvPr>
        </p:nvSpPr>
        <p:spPr/>
        <p:txBody>
          <a:bodyPr/>
          <a:lstStyle/>
          <a:p>
            <a:r>
              <a:rPr lang="sr-Latn-RS"/>
              <a:t>Sveti sava kao ktitor </a:t>
            </a:r>
            <a:br>
              <a:rPr lang="sr-Latn-RS"/>
            </a:br>
            <a:r>
              <a:rPr lang="sr-Latn-RS"/>
              <a:t>Manastir u u srbiji </a:t>
            </a:r>
          </a:p>
        </p:txBody>
      </p:sp>
      <p:sp>
        <p:nvSpPr>
          <p:cNvPr id="3" name="Čuvar mesta za sadržaj 2">
            <a:extLst>
              <a:ext uri="{FF2B5EF4-FFF2-40B4-BE49-F238E27FC236}">
                <a16:creationId xmlns:a16="http://schemas.microsoft.com/office/drawing/2014/main" xmlns="" id="{A706B6BE-B9F1-8748-B531-56EBD9C0ABD2}"/>
              </a:ext>
            </a:extLst>
          </p:cNvPr>
          <p:cNvSpPr>
            <a:spLocks noGrp="1"/>
          </p:cNvSpPr>
          <p:nvPr>
            <p:ph idx="1"/>
          </p:nvPr>
        </p:nvSpPr>
        <p:spPr/>
        <p:txBody>
          <a:bodyPr/>
          <a:lstStyle/>
          <a:p>
            <a:r>
              <a:rPr lang="sr-Latn-RS"/>
              <a:t>Po povratku u Srbiju sa moštima svetog Simeona Sava je nastavio i razvio svoju predjasnju delatnost sardjujući pritom sa svojim bratom Stefanom Nemanjićem sa kojim je takodje dovršio radove na manastiru </a:t>
            </a:r>
            <a:r>
              <a:rPr lang="sr-Latn-RS" b="1"/>
              <a:t>STUDENICA.</a:t>
            </a:r>
          </a:p>
          <a:p>
            <a:r>
              <a:rPr lang="sr-Latn-RS"/>
              <a:t>Po završetku Studenice naredni značajan Savin poduhvat koji je izvršio zajednicki sa bratom Stefanom bilo je podizanje manastira </a:t>
            </a:r>
            <a:r>
              <a:rPr lang="sr-Latn-RS" b="1"/>
              <a:t>ŽIČE </a:t>
            </a:r>
            <a:r>
              <a:rPr lang="sr-Latn-RS"/>
              <a:t>koji je postao prvo sedište arhiepiskopije.</a:t>
            </a:r>
          </a:p>
          <a:p>
            <a:pPr marL="0" indent="0">
              <a:buNone/>
            </a:pPr>
            <a:r>
              <a:rPr lang="sr-Latn-RS"/>
              <a:t>                               </a:t>
            </a:r>
          </a:p>
          <a:p>
            <a:pPr marL="0" indent="0">
              <a:buNone/>
            </a:pPr>
            <a:r>
              <a:rPr lang="sr-Latn-RS"/>
              <a:t>                                                                                                                          </a:t>
            </a:r>
            <a:r>
              <a:rPr lang="sr-Latn-RS" b="1"/>
              <a:t>ZIČA</a:t>
            </a:r>
            <a:endParaRPr lang="sr-Latn-RS"/>
          </a:p>
        </p:txBody>
      </p:sp>
      <p:pic>
        <p:nvPicPr>
          <p:cNvPr id="4" name="Slika 4">
            <a:extLst>
              <a:ext uri="{FF2B5EF4-FFF2-40B4-BE49-F238E27FC236}">
                <a16:creationId xmlns:a16="http://schemas.microsoft.com/office/drawing/2014/main" xmlns="" id="{F56D2D1C-B798-C849-8799-2CEC2D6DEE6B}"/>
              </a:ext>
            </a:extLst>
          </p:cNvPr>
          <p:cNvPicPr>
            <a:picLocks noChangeAspect="1"/>
          </p:cNvPicPr>
          <p:nvPr/>
        </p:nvPicPr>
        <p:blipFill>
          <a:blip r:embed="rId2"/>
          <a:stretch>
            <a:fillRect/>
          </a:stretch>
        </p:blipFill>
        <p:spPr>
          <a:xfrm>
            <a:off x="3304795" y="4101886"/>
            <a:ext cx="3035284" cy="2322197"/>
          </a:xfrm>
          <a:prstGeom prst="rect">
            <a:avLst/>
          </a:prstGeom>
        </p:spPr>
      </p:pic>
      <p:pic>
        <p:nvPicPr>
          <p:cNvPr id="5" name="Slika 5">
            <a:extLst>
              <a:ext uri="{FF2B5EF4-FFF2-40B4-BE49-F238E27FC236}">
                <a16:creationId xmlns:a16="http://schemas.microsoft.com/office/drawing/2014/main" xmlns="" id="{11B6D062-0AB8-E64F-8C8F-A7776A5AA2BE}"/>
              </a:ext>
            </a:extLst>
          </p:cNvPr>
          <p:cNvPicPr>
            <a:picLocks noChangeAspect="1"/>
          </p:cNvPicPr>
          <p:nvPr/>
        </p:nvPicPr>
        <p:blipFill>
          <a:blip r:embed="rId3"/>
          <a:stretch>
            <a:fillRect/>
          </a:stretch>
        </p:blipFill>
        <p:spPr>
          <a:xfrm>
            <a:off x="6444652" y="4101885"/>
            <a:ext cx="3497285" cy="2322197"/>
          </a:xfrm>
          <a:prstGeom prst="rect">
            <a:avLst/>
          </a:prstGeom>
        </p:spPr>
      </p:pic>
    </p:spTree>
    <p:extLst>
      <p:ext uri="{BB962C8B-B14F-4D97-AF65-F5344CB8AC3E}">
        <p14:creationId xmlns:p14="http://schemas.microsoft.com/office/powerpoint/2010/main" xmlns="" val="3723978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60BCBD61-7753-FB45-8DE9-B3A12A41D23E}"/>
              </a:ext>
            </a:extLst>
          </p:cNvPr>
          <p:cNvSpPr>
            <a:spLocks noGrp="1"/>
          </p:cNvSpPr>
          <p:nvPr>
            <p:ph type="title"/>
          </p:nvPr>
        </p:nvSpPr>
        <p:spPr>
          <a:xfrm>
            <a:off x="1451579" y="804519"/>
            <a:ext cx="9603275" cy="1124294"/>
          </a:xfrm>
        </p:spPr>
        <p:txBody>
          <a:bodyPr/>
          <a:lstStyle/>
          <a:p>
            <a:r>
              <a:rPr lang="sr-Latn-RS"/>
              <a:t>Sveti sava kao ktitor</a:t>
            </a:r>
            <a:br>
              <a:rPr lang="sr-Latn-RS"/>
            </a:br>
            <a:r>
              <a:rPr lang="sr-Latn-RS"/>
              <a:t> Manastiri u srbiji</a:t>
            </a:r>
          </a:p>
        </p:txBody>
      </p:sp>
      <p:sp>
        <p:nvSpPr>
          <p:cNvPr id="3" name="Čuvar mesta za sadržaj 2">
            <a:extLst>
              <a:ext uri="{FF2B5EF4-FFF2-40B4-BE49-F238E27FC236}">
                <a16:creationId xmlns:a16="http://schemas.microsoft.com/office/drawing/2014/main" xmlns="" id="{C5741EFE-61AF-C749-AE8F-6B462E22CE5C}"/>
              </a:ext>
            </a:extLst>
          </p:cNvPr>
          <p:cNvSpPr>
            <a:spLocks noGrp="1"/>
          </p:cNvSpPr>
          <p:nvPr>
            <p:ph idx="1"/>
          </p:nvPr>
        </p:nvSpPr>
        <p:spPr/>
        <p:txBody>
          <a:bodyPr/>
          <a:lstStyle/>
          <a:p>
            <a:r>
              <a:rPr lang="sr-Latn-RS"/>
              <a:t>Po povratku sa prvog hodočašća izmedju 1230.  i 1234.godine Sava je otpočeo radove na izgradnji crkve </a:t>
            </a:r>
            <a:r>
              <a:rPr lang="sr-Latn-RS" b="1"/>
              <a:t>Svetih apostola </a:t>
            </a:r>
            <a:r>
              <a:rPr lang="sr-Latn-RS"/>
              <a:t>u Peći.</a:t>
            </a:r>
          </a:p>
          <a:p>
            <a:r>
              <a:rPr lang="sr-Latn-RS"/>
              <a:t>Poslednji značajni hram i Srbiji koji nosi pečat Savine delatnosti je manastir </a:t>
            </a:r>
            <a:r>
              <a:rPr lang="sr-Latn-RS" b="1"/>
              <a:t>MILEŠEVA </a:t>
            </a:r>
            <a:r>
              <a:rPr lang="sr-Latn-RS"/>
              <a:t>čiji je ktitor bio srpski kralj i Savin bratanac Vladislav.</a:t>
            </a:r>
          </a:p>
          <a:p>
            <a:endParaRPr lang="sr-Latn-RS"/>
          </a:p>
          <a:p>
            <a:r>
              <a:rPr lang="sr-Latn-RS"/>
              <a:t>                                                    </a:t>
            </a:r>
            <a:r>
              <a:rPr lang="sr-Latn-RS" b="1"/>
              <a:t>MILEŠEVA</a:t>
            </a:r>
            <a:endParaRPr lang="sr-Latn-RS"/>
          </a:p>
        </p:txBody>
      </p:sp>
      <p:pic>
        <p:nvPicPr>
          <p:cNvPr id="4" name="Slika 4">
            <a:extLst>
              <a:ext uri="{FF2B5EF4-FFF2-40B4-BE49-F238E27FC236}">
                <a16:creationId xmlns:a16="http://schemas.microsoft.com/office/drawing/2014/main" xmlns="" id="{E2846E42-57C0-BF41-8000-836CDDAFC6EF}"/>
              </a:ext>
            </a:extLst>
          </p:cNvPr>
          <p:cNvPicPr>
            <a:picLocks noChangeAspect="1"/>
          </p:cNvPicPr>
          <p:nvPr/>
        </p:nvPicPr>
        <p:blipFill>
          <a:blip r:embed="rId2"/>
          <a:stretch>
            <a:fillRect/>
          </a:stretch>
        </p:blipFill>
        <p:spPr>
          <a:xfrm>
            <a:off x="1779984" y="3672231"/>
            <a:ext cx="3476625" cy="2381250"/>
          </a:xfrm>
          <a:prstGeom prst="rect">
            <a:avLst/>
          </a:prstGeom>
        </p:spPr>
      </p:pic>
    </p:spTree>
    <p:extLst>
      <p:ext uri="{BB962C8B-B14F-4D97-AF65-F5344CB8AC3E}">
        <p14:creationId xmlns:p14="http://schemas.microsoft.com/office/powerpoint/2010/main" xmlns="" val="24642789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0A82CB0B-8370-AF4B-A0C5-52526782B66A}"/>
              </a:ext>
            </a:extLst>
          </p:cNvPr>
          <p:cNvSpPr>
            <a:spLocks noGrp="1"/>
          </p:cNvSpPr>
          <p:nvPr>
            <p:ph type="title"/>
          </p:nvPr>
        </p:nvSpPr>
        <p:spPr/>
        <p:txBody>
          <a:bodyPr/>
          <a:lstStyle/>
          <a:p>
            <a:r>
              <a:rPr lang="sr-Latn-RS"/>
              <a:t>Sveti sava i njegov uticaj </a:t>
            </a:r>
          </a:p>
        </p:txBody>
      </p:sp>
      <p:sp>
        <p:nvSpPr>
          <p:cNvPr id="3" name="Čuvar mesta za sadržaj 2">
            <a:extLst>
              <a:ext uri="{FF2B5EF4-FFF2-40B4-BE49-F238E27FC236}">
                <a16:creationId xmlns:a16="http://schemas.microsoft.com/office/drawing/2014/main" xmlns="" id="{A9E948E1-2836-8F4E-8765-C066CE0FA17E}"/>
              </a:ext>
            </a:extLst>
          </p:cNvPr>
          <p:cNvSpPr>
            <a:spLocks noGrp="1"/>
          </p:cNvSpPr>
          <p:nvPr>
            <p:ph idx="1"/>
          </p:nvPr>
        </p:nvSpPr>
        <p:spPr/>
        <p:txBody>
          <a:bodyPr/>
          <a:lstStyle/>
          <a:p>
            <a:r>
              <a:rPr lang="sr-Latn-RS"/>
              <a:t>Kao ktitor, Sava je značajno uticao i na razvoj srednjovekovne arhitekture i slikarstva.Živopisi u važnim sačuvanim spomenicima Studenički  i Žiči pokazuju značajan uticaj prvog srpskog arhiepiskopa na razvoj crkvenog slikarstva u srednjovekovnoj Srbij.</a:t>
            </a:r>
          </a:p>
          <a:p>
            <a:r>
              <a:rPr lang="sr-Latn-RS"/>
              <a:t>Savini biografi ističu njegovu zainteresovanost za slikarstvo, takodje napominju da je Sava u Srbiji podigao veliki broj novih crkava i obnovio dosta postojećih, što je svakako bio deo njegovog rada na organizovanju autokefalne srpske arhiepiskopije.</a:t>
            </a:r>
          </a:p>
        </p:txBody>
      </p:sp>
    </p:spTree>
    <p:extLst>
      <p:ext uri="{BB962C8B-B14F-4D97-AF65-F5344CB8AC3E}">
        <p14:creationId xmlns:p14="http://schemas.microsoft.com/office/powerpoint/2010/main" xmlns="" val="2607398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079FB48C-272B-9C47-AD8D-AB9009FC8CEE}"/>
              </a:ext>
            </a:extLst>
          </p:cNvPr>
          <p:cNvSpPr>
            <a:spLocks noGrp="1"/>
          </p:cNvSpPr>
          <p:nvPr>
            <p:ph type="title"/>
          </p:nvPr>
        </p:nvSpPr>
        <p:spPr/>
        <p:txBody>
          <a:bodyPr/>
          <a:lstStyle/>
          <a:p>
            <a:r>
              <a:rPr lang="sr-Latn-RS"/>
              <a:t>Sveti sava </a:t>
            </a:r>
          </a:p>
        </p:txBody>
      </p:sp>
      <p:sp>
        <p:nvSpPr>
          <p:cNvPr id="3" name="Čuvar mesta za sadržaj 2">
            <a:extLst>
              <a:ext uri="{FF2B5EF4-FFF2-40B4-BE49-F238E27FC236}">
                <a16:creationId xmlns:a16="http://schemas.microsoft.com/office/drawing/2014/main" xmlns="" id="{777E1F13-F4A1-6442-8217-7D577E815133}"/>
              </a:ext>
            </a:extLst>
          </p:cNvPr>
          <p:cNvSpPr>
            <a:spLocks noGrp="1"/>
          </p:cNvSpPr>
          <p:nvPr>
            <p:ph idx="1"/>
          </p:nvPr>
        </p:nvSpPr>
        <p:spPr/>
        <p:txBody>
          <a:bodyPr/>
          <a:lstStyle/>
          <a:p>
            <a:r>
              <a:rPr lang="sr-Latn-RS"/>
              <a:t>Sveti Sava je preminuo 27. januara 1236.godine.</a:t>
            </a:r>
          </a:p>
          <a:p>
            <a:r>
              <a:rPr lang="sr-Latn-RS"/>
              <a:t>Posle jednog ustanka Srba protiv Osmanskog carstva turski zapovednik Sinan-paša je naredio da se spale mošti Svetog Save na Vračaru.</a:t>
            </a:r>
          </a:p>
          <a:p>
            <a:r>
              <a:rPr lang="sr-Latn-RS"/>
              <a:t>Na mestu gde se pretpostavlja da je bila lomača podignut je hram u njegovu čast.</a:t>
            </a:r>
          </a:p>
        </p:txBody>
      </p:sp>
      <p:pic>
        <p:nvPicPr>
          <p:cNvPr id="4" name="Slika 4">
            <a:extLst>
              <a:ext uri="{FF2B5EF4-FFF2-40B4-BE49-F238E27FC236}">
                <a16:creationId xmlns:a16="http://schemas.microsoft.com/office/drawing/2014/main" xmlns="" id="{8766F256-3F26-0A4A-9380-82FC6834FAB9}"/>
              </a:ext>
            </a:extLst>
          </p:cNvPr>
          <p:cNvPicPr>
            <a:picLocks noChangeAspect="1"/>
          </p:cNvPicPr>
          <p:nvPr/>
        </p:nvPicPr>
        <p:blipFill>
          <a:blip r:embed="rId2"/>
          <a:stretch>
            <a:fillRect/>
          </a:stretch>
        </p:blipFill>
        <p:spPr>
          <a:xfrm>
            <a:off x="9285680" y="3761208"/>
            <a:ext cx="2055023" cy="2486077"/>
          </a:xfrm>
          <a:prstGeom prst="rect">
            <a:avLst/>
          </a:prstGeom>
        </p:spPr>
      </p:pic>
    </p:spTree>
    <p:extLst>
      <p:ext uri="{BB962C8B-B14F-4D97-AF65-F5344CB8AC3E}">
        <p14:creationId xmlns:p14="http://schemas.microsoft.com/office/powerpoint/2010/main" xmlns="" val="3998243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18346BEE-F8BE-2641-BF6A-AE6FC241EB4E}"/>
              </a:ext>
            </a:extLst>
          </p:cNvPr>
          <p:cNvSpPr>
            <a:spLocks noGrp="1"/>
          </p:cNvSpPr>
          <p:nvPr>
            <p:ph type="title"/>
          </p:nvPr>
        </p:nvSpPr>
        <p:spPr/>
        <p:txBody>
          <a:bodyPr/>
          <a:lstStyle/>
          <a:p>
            <a:r>
              <a:rPr lang="sr-Latn-RS"/>
              <a:t>Sveti sava i njegova dela </a:t>
            </a:r>
            <a:br>
              <a:rPr lang="sr-Latn-RS"/>
            </a:br>
            <a:endParaRPr lang="sr-Latn-RS"/>
          </a:p>
        </p:txBody>
      </p:sp>
      <p:sp>
        <p:nvSpPr>
          <p:cNvPr id="3" name="Čuvar mesta za sadržaj 2">
            <a:extLst>
              <a:ext uri="{FF2B5EF4-FFF2-40B4-BE49-F238E27FC236}">
                <a16:creationId xmlns:a16="http://schemas.microsoft.com/office/drawing/2014/main" xmlns="" id="{1E30ACD1-D4DA-4442-81FB-3CE72A1F8889}"/>
              </a:ext>
            </a:extLst>
          </p:cNvPr>
          <p:cNvSpPr>
            <a:spLocks noGrp="1"/>
          </p:cNvSpPr>
          <p:nvPr>
            <p:ph idx="1"/>
          </p:nvPr>
        </p:nvSpPr>
        <p:spPr/>
        <p:txBody>
          <a:bodyPr/>
          <a:lstStyle/>
          <a:p>
            <a:r>
              <a:rPr lang="sr-Latn-RS"/>
              <a:t>Iako Sveti Sava nije više sa nama tu je duhom da nas čuva i bodri.On će zauvek ostati sa nama jer je naš najveći svetac.</a:t>
            </a:r>
          </a:p>
          <a:p>
            <a:r>
              <a:rPr lang="sr-Latn-RS"/>
              <a:t>On je u svom životu uradio jako velike i dobre stvari kao što su: obnavljanje manastira,pisanje dela , i pomaganja ljudima.</a:t>
            </a:r>
          </a:p>
        </p:txBody>
      </p:sp>
      <p:pic>
        <p:nvPicPr>
          <p:cNvPr id="4" name="Slika 4">
            <a:extLst>
              <a:ext uri="{FF2B5EF4-FFF2-40B4-BE49-F238E27FC236}">
                <a16:creationId xmlns:a16="http://schemas.microsoft.com/office/drawing/2014/main" xmlns="" id="{EAA384C1-9774-594A-8813-3A1CCBC037E6}"/>
              </a:ext>
            </a:extLst>
          </p:cNvPr>
          <p:cNvPicPr>
            <a:picLocks noChangeAspect="1"/>
          </p:cNvPicPr>
          <p:nvPr/>
        </p:nvPicPr>
        <p:blipFill>
          <a:blip r:embed="rId2"/>
          <a:stretch>
            <a:fillRect/>
          </a:stretch>
        </p:blipFill>
        <p:spPr>
          <a:xfrm>
            <a:off x="9024840" y="3429000"/>
            <a:ext cx="2315764" cy="2315764"/>
          </a:xfrm>
          <a:prstGeom prst="rect">
            <a:avLst/>
          </a:prstGeom>
        </p:spPr>
      </p:pic>
    </p:spTree>
    <p:extLst>
      <p:ext uri="{BB962C8B-B14F-4D97-AF65-F5344CB8AC3E}">
        <p14:creationId xmlns:p14="http://schemas.microsoft.com/office/powerpoint/2010/main" xmlns="" val="486959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Čuvar mesta za sadržaj 2">
            <a:extLst>
              <a:ext uri="{FF2B5EF4-FFF2-40B4-BE49-F238E27FC236}">
                <a16:creationId xmlns:a16="http://schemas.microsoft.com/office/drawing/2014/main" xmlns="" id="{17BE4FB3-CFC8-3042-A5FC-85FC746284EA}"/>
              </a:ext>
            </a:extLst>
          </p:cNvPr>
          <p:cNvSpPr>
            <a:spLocks noGrp="1"/>
          </p:cNvSpPr>
          <p:nvPr>
            <p:ph idx="1"/>
          </p:nvPr>
        </p:nvSpPr>
        <p:spPr/>
        <p:txBody>
          <a:bodyPr>
            <a:normAutofit lnSpcReduction="10000"/>
          </a:bodyPr>
          <a:lstStyle/>
          <a:p>
            <a:r>
              <a:rPr lang="sr-Latn-RS"/>
              <a:t>Neka od njegovih najpoznatijih dela su: </a:t>
            </a:r>
          </a:p>
          <a:p>
            <a:r>
              <a:rPr lang="sr-Latn-RS"/>
              <a:t>„ Žitije Svetog Simeona“ biografija njegovog oca .                         </a:t>
            </a:r>
            <a:r>
              <a:rPr lang="sr-Latn-RS">
                <a:solidFill>
                  <a:schemeClr val="accent1"/>
                </a:solidFill>
              </a:rPr>
              <a:t>Karejski tipik</a:t>
            </a:r>
            <a:endParaRPr lang="sr-Latn-RS"/>
          </a:p>
          <a:p>
            <a:r>
              <a:rPr lang="sr-Latn-RS"/>
              <a:t>„ Karejski tipik“ je srednjovekovni spis na pergamentu u obliku svit iz 12. veka. Napisao ga je u svojoj isposednici u Kareji, središtu Svete gore. </a:t>
            </a:r>
          </a:p>
          <a:p>
            <a:r>
              <a:rPr lang="sr-Latn-RS"/>
              <a:t>„ Hilandarski tipik“ je opis na pergamentu. Napisao ga je 1200 godine nakon pisanja Karejskog tipika. Time je odredio norme kaludjerskog života u manastiru, kao i organizacije manastirske uprave.</a:t>
            </a:r>
          </a:p>
          <a:p>
            <a:r>
              <a:rPr lang="sr-Latn-RS"/>
              <a:t>                                                                                 </a:t>
            </a:r>
            <a:r>
              <a:rPr lang="sr-Latn-RS">
                <a:solidFill>
                  <a:schemeClr val="accent1"/>
                </a:solidFill>
              </a:rPr>
              <a:t>Hilandarski tipik</a:t>
            </a:r>
            <a:endParaRPr lang="sr-Latn-RS"/>
          </a:p>
        </p:txBody>
      </p:sp>
      <p:sp>
        <p:nvSpPr>
          <p:cNvPr id="5" name="Naslov 4">
            <a:extLst>
              <a:ext uri="{FF2B5EF4-FFF2-40B4-BE49-F238E27FC236}">
                <a16:creationId xmlns:a16="http://schemas.microsoft.com/office/drawing/2014/main" xmlns="" id="{BA0E2B3B-5EC8-3840-B1A5-5486DD49F7E4}"/>
              </a:ext>
            </a:extLst>
          </p:cNvPr>
          <p:cNvSpPr>
            <a:spLocks noGrp="1"/>
          </p:cNvSpPr>
          <p:nvPr>
            <p:ph type="title"/>
          </p:nvPr>
        </p:nvSpPr>
        <p:spPr/>
        <p:txBody>
          <a:bodyPr>
            <a:normAutofit/>
          </a:bodyPr>
          <a:lstStyle/>
          <a:p>
            <a:r>
              <a:rPr lang="sr-Latn-RS"/>
              <a:t>Sveti sava i njegova dela </a:t>
            </a:r>
          </a:p>
        </p:txBody>
      </p:sp>
      <p:pic>
        <p:nvPicPr>
          <p:cNvPr id="2" name="Slika 3">
            <a:extLst>
              <a:ext uri="{FF2B5EF4-FFF2-40B4-BE49-F238E27FC236}">
                <a16:creationId xmlns:a16="http://schemas.microsoft.com/office/drawing/2014/main" xmlns="" id="{AF186455-FFAC-0D49-82B9-9E04525B1871}"/>
              </a:ext>
            </a:extLst>
          </p:cNvPr>
          <p:cNvPicPr>
            <a:picLocks noChangeAspect="1"/>
          </p:cNvPicPr>
          <p:nvPr/>
        </p:nvPicPr>
        <p:blipFill>
          <a:blip r:embed="rId2"/>
          <a:stretch>
            <a:fillRect/>
          </a:stretch>
        </p:blipFill>
        <p:spPr>
          <a:xfrm>
            <a:off x="8153401" y="1258087"/>
            <a:ext cx="2743200" cy="1353312"/>
          </a:xfrm>
          <a:prstGeom prst="rect">
            <a:avLst/>
          </a:prstGeom>
        </p:spPr>
      </p:pic>
      <p:pic>
        <p:nvPicPr>
          <p:cNvPr id="4" name="Slika 5">
            <a:extLst>
              <a:ext uri="{FF2B5EF4-FFF2-40B4-BE49-F238E27FC236}">
                <a16:creationId xmlns:a16="http://schemas.microsoft.com/office/drawing/2014/main" xmlns="" id="{23E76B93-5D80-DA45-96B1-83559BB08E63}"/>
              </a:ext>
            </a:extLst>
          </p:cNvPr>
          <p:cNvPicPr>
            <a:picLocks noChangeAspect="1"/>
          </p:cNvPicPr>
          <p:nvPr/>
        </p:nvPicPr>
        <p:blipFill>
          <a:blip r:embed="rId3"/>
          <a:stretch>
            <a:fillRect/>
          </a:stretch>
        </p:blipFill>
        <p:spPr>
          <a:xfrm>
            <a:off x="5410645" y="4649203"/>
            <a:ext cx="1736426" cy="1634283"/>
          </a:xfrm>
          <a:prstGeom prst="rect">
            <a:avLst/>
          </a:prstGeom>
        </p:spPr>
      </p:pic>
    </p:spTree>
    <p:extLst>
      <p:ext uri="{BB962C8B-B14F-4D97-AF65-F5344CB8AC3E}">
        <p14:creationId xmlns:p14="http://schemas.microsoft.com/office/powerpoint/2010/main" xmlns="" val="4219234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94070C8A-BFDF-F04F-B9D2-7A0828A6F6FA}"/>
              </a:ext>
            </a:extLst>
          </p:cNvPr>
          <p:cNvSpPr>
            <a:spLocks noGrp="1"/>
          </p:cNvSpPr>
          <p:nvPr>
            <p:ph type="title"/>
          </p:nvPr>
        </p:nvSpPr>
        <p:spPr/>
        <p:txBody>
          <a:bodyPr/>
          <a:lstStyle/>
          <a:p>
            <a:r>
              <a:rPr lang="sr-Latn-RS"/>
              <a:t>Sveti sava i njegova dela</a:t>
            </a:r>
          </a:p>
        </p:txBody>
      </p:sp>
      <p:sp>
        <p:nvSpPr>
          <p:cNvPr id="3" name="Čuvar mesta za sadržaj 2">
            <a:extLst>
              <a:ext uri="{FF2B5EF4-FFF2-40B4-BE49-F238E27FC236}">
                <a16:creationId xmlns:a16="http://schemas.microsoft.com/office/drawing/2014/main" xmlns="" id="{8C3D6674-0789-5B43-AA3E-64879F8E9A64}"/>
              </a:ext>
            </a:extLst>
          </p:cNvPr>
          <p:cNvSpPr>
            <a:spLocks noGrp="1"/>
          </p:cNvSpPr>
          <p:nvPr>
            <p:ph idx="1"/>
          </p:nvPr>
        </p:nvSpPr>
        <p:spPr/>
        <p:txBody>
          <a:bodyPr/>
          <a:lstStyle/>
          <a:p>
            <a:r>
              <a:rPr lang="sr-Latn-RS"/>
              <a:t>Još neka njegova dela su:                                                                  </a:t>
            </a:r>
            <a:r>
              <a:rPr lang="sr-Latn-RS">
                <a:solidFill>
                  <a:schemeClr val="accent1"/>
                </a:solidFill>
              </a:rPr>
              <a:t>Studenički tipik </a:t>
            </a:r>
            <a:endParaRPr lang="sr-Latn-RS"/>
          </a:p>
          <a:p>
            <a:r>
              <a:rPr lang="sr-Latn-RS"/>
              <a:t> „Studenički tipik“  je srednjovekovni dokument iz 13. veka. Napisao ga je u Studeničkoj isposnici 1208. god i u sebi sadrži i žitije Svetog Simeona. Predstavlja prvi ustav Srpske pravoslavne crkve. Uređuje organizaciju života monaškoj zajednici u Studenici.</a:t>
            </a:r>
          </a:p>
          <a:p>
            <a:r>
              <a:rPr lang="sr-Latn-RS"/>
              <a:t>„Zakonopravilo“ je zbornik gradjanskih i crkvenih propisa vizantijske države  koji je odabrao i preveo Sveti Sava početkom 13. veka. Prvi je srpski pravni akt ispisan je na narodnom jeziku.       </a:t>
            </a:r>
          </a:p>
          <a:p>
            <a:r>
              <a:rPr lang="sr-Latn-RS"/>
              <a:t>                                                                   </a:t>
            </a:r>
            <a:r>
              <a:rPr lang="sr-Latn-RS">
                <a:solidFill>
                  <a:schemeClr val="accent1"/>
                </a:solidFill>
              </a:rPr>
              <a:t>Zakonopravilo</a:t>
            </a:r>
          </a:p>
        </p:txBody>
      </p:sp>
      <p:pic>
        <p:nvPicPr>
          <p:cNvPr id="4" name="Slika 4">
            <a:extLst>
              <a:ext uri="{FF2B5EF4-FFF2-40B4-BE49-F238E27FC236}">
                <a16:creationId xmlns:a16="http://schemas.microsoft.com/office/drawing/2014/main" xmlns="" id="{E42B190D-7B74-0047-BD48-EE707550A169}"/>
              </a:ext>
            </a:extLst>
          </p:cNvPr>
          <p:cNvPicPr>
            <a:picLocks noChangeAspect="1"/>
          </p:cNvPicPr>
          <p:nvPr/>
        </p:nvPicPr>
        <p:blipFill>
          <a:blip r:embed="rId2"/>
          <a:stretch>
            <a:fillRect/>
          </a:stretch>
        </p:blipFill>
        <p:spPr>
          <a:xfrm>
            <a:off x="6985397" y="1182241"/>
            <a:ext cx="1828800" cy="1343025"/>
          </a:xfrm>
          <a:prstGeom prst="rect">
            <a:avLst/>
          </a:prstGeom>
        </p:spPr>
      </p:pic>
      <p:pic>
        <p:nvPicPr>
          <p:cNvPr id="6" name="Slika 6">
            <a:extLst>
              <a:ext uri="{FF2B5EF4-FFF2-40B4-BE49-F238E27FC236}">
                <a16:creationId xmlns:a16="http://schemas.microsoft.com/office/drawing/2014/main" xmlns="" id="{53C098C2-8326-5C4D-A754-BBB214200F37}"/>
              </a:ext>
            </a:extLst>
          </p:cNvPr>
          <p:cNvPicPr>
            <a:picLocks noChangeAspect="1"/>
          </p:cNvPicPr>
          <p:nvPr/>
        </p:nvPicPr>
        <p:blipFill>
          <a:blip r:embed="rId3"/>
          <a:stretch>
            <a:fillRect/>
          </a:stretch>
        </p:blipFill>
        <p:spPr>
          <a:xfrm>
            <a:off x="4233916" y="4731544"/>
            <a:ext cx="2019300" cy="1038225"/>
          </a:xfrm>
          <a:prstGeom prst="rect">
            <a:avLst/>
          </a:prstGeom>
        </p:spPr>
      </p:pic>
    </p:spTree>
    <p:extLst>
      <p:ext uri="{BB962C8B-B14F-4D97-AF65-F5344CB8AC3E}">
        <p14:creationId xmlns:p14="http://schemas.microsoft.com/office/powerpoint/2010/main" xmlns="" val="2540526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D78DD105-3CBD-F047-AFCC-06EB149FD7AE}"/>
              </a:ext>
            </a:extLst>
          </p:cNvPr>
          <p:cNvSpPr>
            <a:spLocks noGrp="1"/>
          </p:cNvSpPr>
          <p:nvPr>
            <p:ph type="title"/>
          </p:nvPr>
        </p:nvSpPr>
        <p:spPr/>
        <p:txBody>
          <a:bodyPr/>
          <a:lstStyle/>
          <a:p>
            <a:r>
              <a:rPr lang="sr-Latn-RS"/>
              <a:t>Sveti sava I njegova dela </a:t>
            </a:r>
            <a:br>
              <a:rPr lang="sr-Latn-RS"/>
            </a:br>
            <a:endParaRPr lang="sr-Latn-RS"/>
          </a:p>
        </p:txBody>
      </p:sp>
      <p:sp>
        <p:nvSpPr>
          <p:cNvPr id="3" name="Čuvar mesta za sadržaj 2">
            <a:extLst>
              <a:ext uri="{FF2B5EF4-FFF2-40B4-BE49-F238E27FC236}">
                <a16:creationId xmlns:a16="http://schemas.microsoft.com/office/drawing/2014/main" xmlns="" id="{15F0D7A7-C5BC-2B40-9F68-A0A95D39C1D8}"/>
              </a:ext>
            </a:extLst>
          </p:cNvPr>
          <p:cNvSpPr>
            <a:spLocks noGrp="1"/>
          </p:cNvSpPr>
          <p:nvPr>
            <p:ph idx="1"/>
          </p:nvPr>
        </p:nvSpPr>
        <p:spPr>
          <a:xfrm>
            <a:off x="1451579" y="2015732"/>
            <a:ext cx="9603275" cy="4217190"/>
          </a:xfrm>
        </p:spPr>
        <p:txBody>
          <a:bodyPr>
            <a:normAutofit lnSpcReduction="10000"/>
          </a:bodyPr>
          <a:lstStyle/>
          <a:p>
            <a:r>
              <a:rPr lang="sr-Latn-RS"/>
              <a:t>Pet dela koja ste videli u prethodnim slajdovima su jedna od mnogih ali i ona najpoznatija,ali tu su i mnogo drugih kao što su:</a:t>
            </a:r>
          </a:p>
          <a:p>
            <a:r>
              <a:rPr lang="sr-Latn-RS"/>
              <a:t>Sluzba Svetom Simeonu</a:t>
            </a:r>
          </a:p>
          <a:p>
            <a:r>
              <a:rPr lang="sr-Latn-RS"/>
              <a:t>Poslanica igumanu Spiridonu </a:t>
            </a:r>
          </a:p>
          <a:p>
            <a:r>
              <a:rPr lang="sr-Latn-RS"/>
              <a:t>Ustav za držanje „psalitira“</a:t>
            </a:r>
          </a:p>
          <a:p>
            <a:r>
              <a:rPr lang="sr-Latn-RS"/>
              <a:t>Sinodik pravoslavlja </a:t>
            </a:r>
          </a:p>
          <a:p>
            <a:r>
              <a:rPr lang="sr-Latn-RS"/>
              <a:t>Sveta slova Svetog Save</a:t>
            </a:r>
          </a:p>
          <a:p>
            <a:r>
              <a:rPr lang="sr-Latn-RS"/>
              <a:t>Poslanice</a:t>
            </a:r>
          </a:p>
          <a:p>
            <a:r>
              <a:rPr lang="sr-Latn-RS"/>
              <a:t>I još mnogo drugih</a:t>
            </a:r>
          </a:p>
          <a:p>
            <a:endParaRPr lang="sr-Latn-RS"/>
          </a:p>
        </p:txBody>
      </p:sp>
    </p:spTree>
    <p:extLst>
      <p:ext uri="{BB962C8B-B14F-4D97-AF65-F5344CB8AC3E}">
        <p14:creationId xmlns:p14="http://schemas.microsoft.com/office/powerpoint/2010/main" xmlns="" val="3230874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085C729C-90B5-0345-93D4-AE37DBEBDD71}"/>
              </a:ext>
            </a:extLst>
          </p:cNvPr>
          <p:cNvSpPr>
            <a:spLocks noGrp="1"/>
          </p:cNvSpPr>
          <p:nvPr>
            <p:ph type="title"/>
          </p:nvPr>
        </p:nvSpPr>
        <p:spPr/>
        <p:txBody>
          <a:bodyPr/>
          <a:lstStyle/>
          <a:p>
            <a:r>
              <a:rPr lang="sr-Latn-RS"/>
              <a:t>Sveti sava kao ktitor </a:t>
            </a:r>
          </a:p>
        </p:txBody>
      </p:sp>
      <p:sp>
        <p:nvSpPr>
          <p:cNvPr id="3" name="Čuvar mesta za sadržaj 2">
            <a:extLst>
              <a:ext uri="{FF2B5EF4-FFF2-40B4-BE49-F238E27FC236}">
                <a16:creationId xmlns:a16="http://schemas.microsoft.com/office/drawing/2014/main" xmlns="" id="{FA4AE44F-C0CE-B844-9EAE-9102EFD93529}"/>
              </a:ext>
            </a:extLst>
          </p:cNvPr>
          <p:cNvSpPr>
            <a:spLocks noGrp="1"/>
          </p:cNvSpPr>
          <p:nvPr>
            <p:ph idx="1"/>
          </p:nvPr>
        </p:nvSpPr>
        <p:spPr>
          <a:xfrm>
            <a:off x="1451579" y="2015732"/>
            <a:ext cx="9603275" cy="4037749"/>
          </a:xfrm>
        </p:spPr>
        <p:txBody>
          <a:bodyPr/>
          <a:lstStyle/>
          <a:p>
            <a:r>
              <a:rPr lang="sr-Latn-RS"/>
              <a:t>Ktitroska delatnost Svetog Save obuhvata njegov rad na obnovi i podizanju brojnih: crkava, manastira i drugih verskih objekata u Srbiji, na Svetoj gori, u Solunu i Palestini .</a:t>
            </a:r>
          </a:p>
          <a:p>
            <a:r>
              <a:rPr lang="sr-Latn-RS"/>
              <a:t>Svoju ktitrosku delatnost Ssava je započeo u </a:t>
            </a:r>
            <a:r>
              <a:rPr lang="sr-Latn-RS" b="1"/>
              <a:t>Vatopedu </a:t>
            </a:r>
            <a:r>
              <a:rPr lang="sr-Latn-RS"/>
              <a:t>gde je darivao ovaj manastir u kom je boravio.</a:t>
            </a:r>
          </a:p>
          <a:p>
            <a:r>
              <a:rPr lang="sr-Latn-RS"/>
              <a:t>Još pre nego što mu se pridružio otac, Sava je u Vatopedu izgradio tri paraklisa.</a:t>
            </a:r>
          </a:p>
          <a:p>
            <a:r>
              <a:rPr lang="sr-Latn-RS"/>
              <a:t>Prvi koji se nalazio iza glavne manastirske crkve, posvetio je rodjenju Bogorodice, drugi je posvetio Svetom Jovanu Zlatnoustom i treći je posvetio probraženju Spasovom.</a:t>
            </a:r>
          </a:p>
          <a:p>
            <a:r>
              <a:rPr lang="sr-Latn-RS"/>
              <a:t>Podigao je monaške ćelije u Vatopedu i obnovio crkvu Svetog Simeona Bogoprimca.</a:t>
            </a:r>
          </a:p>
        </p:txBody>
      </p:sp>
    </p:spTree>
    <p:extLst>
      <p:ext uri="{BB962C8B-B14F-4D97-AF65-F5344CB8AC3E}">
        <p14:creationId xmlns:p14="http://schemas.microsoft.com/office/powerpoint/2010/main" xmlns="" val="2728436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EF0A34FE-4971-8949-9E74-7BA8B0F57B50}"/>
              </a:ext>
            </a:extLst>
          </p:cNvPr>
          <p:cNvSpPr>
            <a:spLocks noGrp="1"/>
          </p:cNvSpPr>
          <p:nvPr>
            <p:ph type="title"/>
          </p:nvPr>
        </p:nvSpPr>
        <p:spPr/>
        <p:txBody>
          <a:bodyPr/>
          <a:lstStyle/>
          <a:p>
            <a:r>
              <a:rPr lang="sr-Latn-RS"/>
              <a:t>Sveti sava kao ktitor </a:t>
            </a:r>
          </a:p>
        </p:txBody>
      </p:sp>
      <p:sp>
        <p:nvSpPr>
          <p:cNvPr id="3" name="Čuvar mesta za sadržaj 2">
            <a:extLst>
              <a:ext uri="{FF2B5EF4-FFF2-40B4-BE49-F238E27FC236}">
                <a16:creationId xmlns:a16="http://schemas.microsoft.com/office/drawing/2014/main" xmlns="" id="{0046A848-9594-644D-A606-E9382C2BCA2A}"/>
              </a:ext>
            </a:extLst>
          </p:cNvPr>
          <p:cNvSpPr>
            <a:spLocks noGrp="1"/>
          </p:cNvSpPr>
          <p:nvPr>
            <p:ph idx="1"/>
          </p:nvPr>
        </p:nvSpPr>
        <p:spPr/>
        <p:txBody>
          <a:bodyPr/>
          <a:lstStyle/>
          <a:p>
            <a:r>
              <a:rPr lang="sr-Latn-RS"/>
              <a:t>Tokom 1199. Sava je postao ktitor Još tri manastira: </a:t>
            </a:r>
            <a:r>
              <a:rPr lang="sr-Latn-RS" b="1"/>
              <a:t>Karakale, Ksiroptama i Filoteja.</a:t>
            </a:r>
            <a:endParaRPr lang="sr-Latn-RS"/>
          </a:p>
          <a:p>
            <a:r>
              <a:rPr lang="sr-Latn-RS"/>
              <a:t>Savina delatnost u Ksilopotamu je posebno značajna jer je tamo podigao crkvu Svetog Četrdeset Mučenika i naručio izradu živopisa.</a:t>
            </a:r>
          </a:p>
          <a:p>
            <a:endParaRPr lang="sr-Latn-RS"/>
          </a:p>
          <a:p>
            <a:endParaRPr lang="sr-Latn-RS"/>
          </a:p>
          <a:p>
            <a:r>
              <a:rPr lang="sr-Latn-RS"/>
              <a:t>                                                           KSIROPOTAMA</a:t>
            </a:r>
          </a:p>
        </p:txBody>
      </p:sp>
      <p:pic>
        <p:nvPicPr>
          <p:cNvPr id="5" name="Slika 5">
            <a:extLst>
              <a:ext uri="{FF2B5EF4-FFF2-40B4-BE49-F238E27FC236}">
                <a16:creationId xmlns:a16="http://schemas.microsoft.com/office/drawing/2014/main" xmlns="" id="{85F7FC61-8F52-D242-9A1D-7D0666228226}"/>
              </a:ext>
            </a:extLst>
          </p:cNvPr>
          <p:cNvPicPr>
            <a:picLocks noChangeAspect="1"/>
          </p:cNvPicPr>
          <p:nvPr/>
        </p:nvPicPr>
        <p:blipFill>
          <a:blip r:embed="rId2"/>
          <a:stretch>
            <a:fillRect/>
          </a:stretch>
        </p:blipFill>
        <p:spPr>
          <a:xfrm>
            <a:off x="1398001" y="3344464"/>
            <a:ext cx="4276725" cy="2387549"/>
          </a:xfrm>
          <a:prstGeom prst="rect">
            <a:avLst/>
          </a:prstGeom>
        </p:spPr>
      </p:pic>
    </p:spTree>
    <p:extLst>
      <p:ext uri="{BB962C8B-B14F-4D97-AF65-F5344CB8AC3E}">
        <p14:creationId xmlns:p14="http://schemas.microsoft.com/office/powerpoint/2010/main" xmlns="" val="2262538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B35D27F9-15B0-764A-923F-D5EF2478E8F4}"/>
              </a:ext>
            </a:extLst>
          </p:cNvPr>
          <p:cNvSpPr>
            <a:spLocks noGrp="1"/>
          </p:cNvSpPr>
          <p:nvPr>
            <p:ph type="title"/>
          </p:nvPr>
        </p:nvSpPr>
        <p:spPr/>
        <p:txBody>
          <a:bodyPr/>
          <a:lstStyle/>
          <a:p>
            <a:r>
              <a:rPr lang="sr-Latn-RS"/>
              <a:t>Sveti sava kao ktitor </a:t>
            </a:r>
          </a:p>
        </p:txBody>
      </p:sp>
      <p:sp>
        <p:nvSpPr>
          <p:cNvPr id="3" name="Čuvar mesta za sadržaj 2">
            <a:extLst>
              <a:ext uri="{FF2B5EF4-FFF2-40B4-BE49-F238E27FC236}">
                <a16:creationId xmlns:a16="http://schemas.microsoft.com/office/drawing/2014/main" xmlns="" id="{3CB2D3BE-D5CA-FE4B-BB28-DB8AD4598268}"/>
              </a:ext>
            </a:extLst>
          </p:cNvPr>
          <p:cNvSpPr>
            <a:spLocks noGrp="1"/>
          </p:cNvSpPr>
          <p:nvPr>
            <p:ph idx="1"/>
          </p:nvPr>
        </p:nvSpPr>
        <p:spPr/>
        <p:txBody>
          <a:bodyPr/>
          <a:lstStyle/>
          <a:p>
            <a:r>
              <a:rPr lang="sr-Latn-RS"/>
              <a:t>Manastir Filoteja podignut je početkom 11.veka, ali je vremenom opusteo i od 1169. gubi mu se svaki trag u izvorima. Sava je pomogao u obnovi manastira čime je postao njegov ktitor.</a:t>
            </a:r>
          </a:p>
          <a:p>
            <a:endParaRPr lang="sr-Latn-RS"/>
          </a:p>
          <a:p>
            <a:endParaRPr lang="sr-Latn-RS"/>
          </a:p>
          <a:p>
            <a:r>
              <a:rPr lang="sr-Latn-RS"/>
              <a:t>                                         FILOTEJ                                                          KARAKAL</a:t>
            </a:r>
          </a:p>
        </p:txBody>
      </p:sp>
      <p:pic>
        <p:nvPicPr>
          <p:cNvPr id="6" name="Slika 6">
            <a:extLst>
              <a:ext uri="{FF2B5EF4-FFF2-40B4-BE49-F238E27FC236}">
                <a16:creationId xmlns:a16="http://schemas.microsoft.com/office/drawing/2014/main" xmlns="" id="{4426F766-4B44-2846-9A96-A4BD0BEC43FF}"/>
              </a:ext>
            </a:extLst>
          </p:cNvPr>
          <p:cNvPicPr>
            <a:picLocks noChangeAspect="1"/>
          </p:cNvPicPr>
          <p:nvPr/>
        </p:nvPicPr>
        <p:blipFill>
          <a:blip r:embed="rId2"/>
          <a:stretch>
            <a:fillRect/>
          </a:stretch>
        </p:blipFill>
        <p:spPr>
          <a:xfrm>
            <a:off x="920353" y="3178968"/>
            <a:ext cx="3514724" cy="2666999"/>
          </a:xfrm>
          <a:prstGeom prst="rect">
            <a:avLst/>
          </a:prstGeom>
        </p:spPr>
      </p:pic>
      <p:sp>
        <p:nvSpPr>
          <p:cNvPr id="7" name="Okvir za tekst 6">
            <a:extLst>
              <a:ext uri="{FF2B5EF4-FFF2-40B4-BE49-F238E27FC236}">
                <a16:creationId xmlns:a16="http://schemas.microsoft.com/office/drawing/2014/main" xmlns="" id="{63AA04F3-AA8B-FD41-8F0C-F89FEEC641FB}"/>
              </a:ext>
            </a:extLst>
          </p:cNvPr>
          <p:cNvSpPr txBox="1"/>
          <p:nvPr/>
        </p:nvSpPr>
        <p:spPr>
          <a:xfrm>
            <a:off x="9227791" y="-2396729"/>
            <a:ext cx="1828800" cy="1828800"/>
          </a:xfrm>
          <a:prstGeom prst="rect">
            <a:avLst/>
          </a:prstGeom>
          <a:noFill/>
        </p:spPr>
        <p:txBody>
          <a:bodyPr wrap="square" rtlCol="0">
            <a:spAutoFit/>
          </a:bodyPr>
          <a:lstStyle/>
          <a:p>
            <a:pPr algn="l"/>
            <a:endParaRPr lang="sr-Latn-RS"/>
          </a:p>
        </p:txBody>
      </p:sp>
      <p:pic>
        <p:nvPicPr>
          <p:cNvPr id="8" name="Slika 8">
            <a:extLst>
              <a:ext uri="{FF2B5EF4-FFF2-40B4-BE49-F238E27FC236}">
                <a16:creationId xmlns:a16="http://schemas.microsoft.com/office/drawing/2014/main" xmlns="" id="{4EE09F52-8204-0643-AB6A-3943928DF3E8}"/>
              </a:ext>
            </a:extLst>
          </p:cNvPr>
          <p:cNvPicPr>
            <a:picLocks noChangeAspect="1"/>
          </p:cNvPicPr>
          <p:nvPr/>
        </p:nvPicPr>
        <p:blipFill>
          <a:blip r:embed="rId3"/>
          <a:stretch>
            <a:fillRect/>
          </a:stretch>
        </p:blipFill>
        <p:spPr>
          <a:xfrm>
            <a:off x="5822156" y="3167302"/>
            <a:ext cx="3514724" cy="2657474"/>
          </a:xfrm>
          <a:prstGeom prst="rect">
            <a:avLst/>
          </a:prstGeom>
        </p:spPr>
      </p:pic>
    </p:spTree>
    <p:extLst>
      <p:ext uri="{BB962C8B-B14F-4D97-AF65-F5344CB8AC3E}">
        <p14:creationId xmlns:p14="http://schemas.microsoft.com/office/powerpoint/2010/main" xmlns="" val="4052354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E3F32F13-6AEA-6C4C-B431-D7C1B9456207}"/>
              </a:ext>
            </a:extLst>
          </p:cNvPr>
          <p:cNvSpPr>
            <a:spLocks noGrp="1"/>
          </p:cNvSpPr>
          <p:nvPr>
            <p:ph type="title"/>
          </p:nvPr>
        </p:nvSpPr>
        <p:spPr/>
        <p:txBody>
          <a:bodyPr/>
          <a:lstStyle/>
          <a:p>
            <a:r>
              <a:rPr lang="sr-Latn-RS"/>
              <a:t>Sveti sava kao ktitor</a:t>
            </a:r>
          </a:p>
        </p:txBody>
      </p:sp>
      <p:sp>
        <p:nvSpPr>
          <p:cNvPr id="3" name="Čuvar mesta za sadržaj 2">
            <a:extLst>
              <a:ext uri="{FF2B5EF4-FFF2-40B4-BE49-F238E27FC236}">
                <a16:creationId xmlns:a16="http://schemas.microsoft.com/office/drawing/2014/main" xmlns="" id="{0DC62406-0931-DC4E-99A5-36D14CD33680}"/>
              </a:ext>
            </a:extLst>
          </p:cNvPr>
          <p:cNvSpPr>
            <a:spLocks noGrp="1"/>
          </p:cNvSpPr>
          <p:nvPr>
            <p:ph idx="1"/>
          </p:nvPr>
        </p:nvSpPr>
        <p:spPr/>
        <p:txBody>
          <a:bodyPr/>
          <a:lstStyle/>
          <a:p>
            <a:r>
              <a:rPr lang="sr-Latn-RS"/>
              <a:t>Posle smrti Svetog Simeona 13.februara 1199, Sava je nastavio sa proširenjem Hilandara i uspeo je da mu pripoji opusteo manastir Žig.</a:t>
            </a:r>
          </a:p>
          <a:p>
            <a:r>
              <a:rPr lang="sr-Latn-RS"/>
              <a:t>Nakon obnavljanja Hilandara, Sava je postao ktitor još jedne monaške ustanove – </a:t>
            </a:r>
            <a:r>
              <a:rPr lang="sr-Latn-RS" b="1"/>
              <a:t>Karejske kelije </a:t>
            </a:r>
            <a:r>
              <a:rPr lang="sr-Latn-RS"/>
              <a:t>koju je posvetio Svetom Savi Osvećenom. Za Karejsku keliju Sava je sastavio i tipik čiji najvažniji deo čine odredbe koje se odnose na obezbeđivanje samostalnosti kelije.</a:t>
            </a:r>
          </a:p>
          <a:p>
            <a:pPr marL="0" indent="0">
              <a:buNone/>
            </a:pPr>
            <a:r>
              <a:rPr lang="sr-Latn-RS"/>
              <a:t>                                                                                                                             KAREJSKA KELIJA</a:t>
            </a:r>
          </a:p>
        </p:txBody>
      </p:sp>
      <p:pic>
        <p:nvPicPr>
          <p:cNvPr id="4" name="Slika 4">
            <a:extLst>
              <a:ext uri="{FF2B5EF4-FFF2-40B4-BE49-F238E27FC236}">
                <a16:creationId xmlns:a16="http://schemas.microsoft.com/office/drawing/2014/main" xmlns="" id="{7D5ED6EA-60B5-544A-8D3C-34ECA0BBEC53}"/>
              </a:ext>
            </a:extLst>
          </p:cNvPr>
          <p:cNvPicPr>
            <a:picLocks noChangeAspect="1"/>
          </p:cNvPicPr>
          <p:nvPr/>
        </p:nvPicPr>
        <p:blipFill>
          <a:blip r:embed="rId2"/>
          <a:stretch>
            <a:fillRect/>
          </a:stretch>
        </p:blipFill>
        <p:spPr>
          <a:xfrm>
            <a:off x="4037409" y="4108002"/>
            <a:ext cx="3603062" cy="1945479"/>
          </a:xfrm>
          <a:prstGeom prst="rect">
            <a:avLst/>
          </a:prstGeom>
        </p:spPr>
      </p:pic>
      <p:pic>
        <p:nvPicPr>
          <p:cNvPr id="5" name="Slika 5">
            <a:extLst>
              <a:ext uri="{FF2B5EF4-FFF2-40B4-BE49-F238E27FC236}">
                <a16:creationId xmlns:a16="http://schemas.microsoft.com/office/drawing/2014/main" xmlns="" id="{DE4E1B75-2E8F-4B40-9C5D-46252FC8817D}"/>
              </a:ext>
            </a:extLst>
          </p:cNvPr>
          <p:cNvPicPr>
            <a:picLocks noChangeAspect="1"/>
          </p:cNvPicPr>
          <p:nvPr/>
        </p:nvPicPr>
        <p:blipFill>
          <a:blip r:embed="rId3"/>
          <a:stretch>
            <a:fillRect/>
          </a:stretch>
        </p:blipFill>
        <p:spPr>
          <a:xfrm>
            <a:off x="7759326" y="4108002"/>
            <a:ext cx="2466975" cy="1847850"/>
          </a:xfrm>
          <a:prstGeom prst="rect">
            <a:avLst/>
          </a:prstGeom>
        </p:spPr>
      </p:pic>
    </p:spTree>
    <p:extLst>
      <p:ext uri="{BB962C8B-B14F-4D97-AF65-F5344CB8AC3E}">
        <p14:creationId xmlns:p14="http://schemas.microsoft.com/office/powerpoint/2010/main" xmlns="" val="589193886"/>
      </p:ext>
    </p:extLst>
  </p:cSld>
  <p:clrMapOvr>
    <a:masterClrMapping/>
  </p:clrMapOvr>
</p:sld>
</file>

<file path=ppt/theme/theme1.xml><?xml version="1.0" encoding="utf-8"?>
<a:theme xmlns:a="http://schemas.openxmlformats.org/drawingml/2006/main" name="Galerija">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0</TotalTime>
  <Words>922</Words>
  <Application>Microsoft Office PowerPoint</Application>
  <PresentationFormat>Custom</PresentationFormat>
  <Paragraphs>67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Galerija</vt:lpstr>
      <vt:lpstr>Sveti sava zauvek sa nama </vt:lpstr>
      <vt:lpstr>Sveti sava i njegova dela  </vt:lpstr>
      <vt:lpstr>Sveti sava i njegova dela </vt:lpstr>
      <vt:lpstr>Sveti sava i njegova dela</vt:lpstr>
      <vt:lpstr>Sveti sava I njegova dela  </vt:lpstr>
      <vt:lpstr>Sveti sava kao ktitor </vt:lpstr>
      <vt:lpstr>Sveti sava kao ktitor </vt:lpstr>
      <vt:lpstr>Sveti sava kao ktitor </vt:lpstr>
      <vt:lpstr>Sveti sava kao ktitor</vt:lpstr>
      <vt:lpstr>Sveti sava kao ktitor </vt:lpstr>
      <vt:lpstr>Sveti sava kao ktitor  Manastir u u srbiji </vt:lpstr>
      <vt:lpstr>Sveti sava kao ktitor  Manastiri u srbiji</vt:lpstr>
      <vt:lpstr>Sveti sava i njegov uticaj </vt:lpstr>
      <vt:lpstr>Sveti sava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Sveti sava zauvek sa nama</dc:title>
  <dc:creator>Andjela Aleksic</dc:creator>
  <cp:lastModifiedBy>USER</cp:lastModifiedBy>
  <cp:revision>15</cp:revision>
  <dcterms:created xsi:type="dcterms:W3CDTF">2021-01-26T09:08:06Z</dcterms:created>
  <dcterms:modified xsi:type="dcterms:W3CDTF">2021-01-27T13:51:23Z</dcterms:modified>
</cp:coreProperties>
</file>